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978"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E9500-C7E3-4F6B-B229-30FEEF42718D}" type="datetimeFigureOut">
              <a:rPr lang="en-US" smtClean="0"/>
              <a:t>11/28/2018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498DE6-01D8-4822-9662-59097C985542}" type="slidenum">
              <a:rPr lang="en-US" smtClean="0"/>
              <a:t>‹#›</a:t>
            </a:fld>
            <a:endParaRPr lang="en-US"/>
          </a:p>
        </p:txBody>
      </p:sp>
    </p:spTree>
    <p:extLst>
      <p:ext uri="{BB962C8B-B14F-4D97-AF65-F5344CB8AC3E}">
        <p14:creationId xmlns:p14="http://schemas.microsoft.com/office/powerpoint/2010/main" val="312873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498DE6-01D8-4822-9662-59097C985542}" type="slidenum">
              <a:rPr lang="en-US" smtClean="0"/>
              <a:t>7</a:t>
            </a:fld>
            <a:endParaRPr lang="en-US"/>
          </a:p>
        </p:txBody>
      </p:sp>
    </p:spTree>
    <p:extLst>
      <p:ext uri="{BB962C8B-B14F-4D97-AF65-F5344CB8AC3E}">
        <p14:creationId xmlns:p14="http://schemas.microsoft.com/office/powerpoint/2010/main" val="407724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0BF8357-F20A-4B0A-880F-47143277682B}" type="datetimeFigureOut">
              <a:rPr lang="en-US" smtClean="0"/>
              <a:t>11/28/2018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03A0AD7-8F5B-4E54-BDE4-D6E030DF4E7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F8357-F20A-4B0A-880F-47143277682B}"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F8357-F20A-4B0A-880F-47143277682B}"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BF8357-F20A-4B0A-880F-47143277682B}"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BF8357-F20A-4B0A-880F-47143277682B}"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0BF8357-F20A-4B0A-880F-47143277682B}"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A0AD7-8F5B-4E54-BDE4-D6E030DF4E7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BF8357-F20A-4B0A-880F-47143277682B}"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BF8357-F20A-4B0A-880F-47143277682B}"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F8357-F20A-4B0A-880F-47143277682B}"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0BF8357-F20A-4B0A-880F-47143277682B}" type="datetimeFigureOut">
              <a:rPr lang="en-US" smtClean="0"/>
              <a:t>11/28/2018</a:t>
            </a:fld>
            <a:endParaRPr lang="en-US"/>
          </a:p>
        </p:txBody>
      </p:sp>
      <p:sp>
        <p:nvSpPr>
          <p:cNvPr id="7" name="Slide Number Placeholder 6"/>
          <p:cNvSpPr>
            <a:spLocks noGrp="1"/>
          </p:cNvSpPr>
          <p:nvPr>
            <p:ph type="sldNum" sz="quarter" idx="12"/>
          </p:nvPr>
        </p:nvSpPr>
        <p:spPr/>
        <p:txBody>
          <a:bodyPr/>
          <a:lstStyle/>
          <a:p>
            <a:fld id="{603A0AD7-8F5B-4E54-BDE4-D6E030DF4E7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F8357-F20A-4B0A-880F-47143277682B}" type="datetimeFigureOut">
              <a:rPr lang="en-US" smtClean="0"/>
              <a:t>11/28/2018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603A0AD7-8F5B-4E54-BDE4-D6E030DF4E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0BF8357-F20A-4B0A-880F-47143277682B}" type="datetimeFigureOut">
              <a:rPr lang="en-US" smtClean="0"/>
              <a:t>11/28/2018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03A0AD7-8F5B-4E54-BDE4-D6E030DF4E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edu2review.com/news/kien-thuc/bat-mi-cach-chon-lua-chuot-cho-may-tinh-cua-ban-2415.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edu2review.com/news/kien-thuc/facebook-vuot-mat-google-tim-cach-cap-nhat-ung-dung-khong-qua-play-store-249.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du2review.com/news/top-10-hay-tot-nhat/top-9-phan-mem-doc-pdf-hieu-qua-4464.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524000"/>
            <a:ext cx="7571795" cy="1508105"/>
          </a:xfrm>
          <a:prstGeom prst="rect">
            <a:avLst/>
          </a:prstGeom>
          <a:noFill/>
        </p:spPr>
        <p:txBody>
          <a:bodyPr wrap="square" lIns="91440" tIns="45720" rIns="91440" bIns="45720">
            <a:spAutoFit/>
          </a:bodyPr>
          <a:lstStyle/>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 </a:t>
            </a:r>
            <a:r>
              <a:rPr lang="en-US"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CÁCH </a:t>
            </a:r>
            <a:r>
              <a:rPr lang="en-US" sz="4400"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HỌC </a:t>
            </a:r>
            <a:r>
              <a:rPr lang="en-US" sz="4400"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TIN HỌC</a:t>
            </a:r>
            <a:r>
              <a:rPr lang="en-US" sz="4400" b="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 </a:t>
            </a:r>
            <a:r>
              <a:rPr lang="en-US"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SAO </a:t>
            </a:r>
          </a:p>
          <a:p>
            <a:pPr algn="ctr"/>
            <a:r>
              <a:rPr lang="en-US" sz="4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rPr>
              <a:t>CÓ HIỆU QUẢ</a:t>
            </a:r>
            <a:endParaRPr lang="en-US" sz="4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1534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fill="hold"/>
                                        <p:tgtEl>
                                          <p:spTgt spid="4"/>
                                        </p:tgtEl>
                                        <p:attrNameLst>
                                          <p:attrName>ppt_w</p:attrName>
                                        </p:attrNameLst>
                                      </p:cBhvr>
                                      <p:tavLst>
                                        <p:tav tm="0">
                                          <p:val>
                                            <p:fltVal val="0"/>
                                          </p:val>
                                        </p:tav>
                                        <p:tav tm="100000">
                                          <p:val>
                                            <p:strVal val="#ppt_w"/>
                                          </p:val>
                                        </p:tav>
                                      </p:tavLst>
                                    </p:anim>
                                    <p:anim calcmode="lin" valueType="num">
                                      <p:cBhvr>
                                        <p:cTn id="8" dur="250" fill="hold"/>
                                        <p:tgtEl>
                                          <p:spTgt spid="4"/>
                                        </p:tgtEl>
                                        <p:attrNameLst>
                                          <p:attrName>ppt_h</p:attrName>
                                        </p:attrNameLst>
                                      </p:cBhvr>
                                      <p:tavLst>
                                        <p:tav tm="0">
                                          <p:val>
                                            <p:fltVal val="0"/>
                                          </p:val>
                                        </p:tav>
                                        <p:tav tm="100000">
                                          <p:val>
                                            <p:strVal val="#ppt_h"/>
                                          </p:val>
                                        </p:tav>
                                      </p:tavLst>
                                    </p:anim>
                                    <p:animEffect transition="in" filter="fade">
                                      <p:cBhvr>
                                        <p:cTn id="9"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04088"/>
            <a:ext cx="7620000" cy="743712"/>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b="1" dirty="0"/>
              <a:t/>
            </a:r>
            <a:br>
              <a:rPr lang="en-US" b="1" dirty="0"/>
            </a:br>
            <a:r>
              <a:rPr lang="en-US" b="1" dirty="0">
                <a:solidFill>
                  <a:srgbClr val="0000FF"/>
                </a:solidFill>
                <a:latin typeface="Times New Roman" pitchFamily="18" charset="0"/>
                <a:cs typeface="Times New Roman" pitchFamily="18" charset="0"/>
              </a:rPr>
              <a:t>Tập gõ phím thành thạo</a:t>
            </a:r>
            <a:endParaRPr lang="en-US" dirty="0"/>
          </a:p>
        </p:txBody>
      </p:sp>
      <p:sp>
        <p:nvSpPr>
          <p:cNvPr id="3" name="Content Placeholder 2"/>
          <p:cNvSpPr>
            <a:spLocks noGrp="1"/>
          </p:cNvSpPr>
          <p:nvPr>
            <p:ph idx="1"/>
          </p:nvPr>
        </p:nvSpPr>
        <p:spPr>
          <a:xfrm>
            <a:off x="457200" y="1600200"/>
            <a:ext cx="8229600" cy="4389120"/>
          </a:xfrm>
        </p:spPr>
        <p:txBody>
          <a:bodyPr>
            <a:noAutofit/>
          </a:bodyPr>
          <a:lstStyle/>
          <a:p>
            <a:pPr marL="68580" indent="0">
              <a:lnSpc>
                <a:spcPct val="110000"/>
              </a:lnSpc>
              <a:spcBef>
                <a:spcPts val="0"/>
              </a:spcBef>
              <a:buNone/>
            </a:pPr>
            <a:r>
              <a:rPr lang="vi-VN" sz="2200" b="0" dirty="0">
                <a:solidFill>
                  <a:srgbClr val="0000FF"/>
                </a:solidFill>
                <a:latin typeface="Times New Roman" pitchFamily="18" charset="0"/>
                <a:cs typeface="Times New Roman" pitchFamily="18" charset="0"/>
              </a:rPr>
              <a:t>Việc đầu tiên mà người mới bắt đầu sử dụng máy tính </a:t>
            </a:r>
            <a:r>
              <a:rPr lang="vi-VN" sz="2200" b="0" dirty="0" smtClean="0">
                <a:solidFill>
                  <a:srgbClr val="0000FF"/>
                </a:solidFill>
                <a:latin typeface="Times New Roman" pitchFamily="18" charset="0"/>
                <a:cs typeface="Times New Roman" pitchFamily="18" charset="0"/>
              </a:rPr>
              <a:t>cần</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biết nhất là khả năng </a:t>
            </a:r>
            <a:r>
              <a:rPr lang="vi-VN" sz="2200" b="0" u="sng" dirty="0" smtClean="0">
                <a:solidFill>
                  <a:srgbClr val="0000FF"/>
                </a:solidFill>
                <a:latin typeface="Times New Roman" pitchFamily="18" charset="0"/>
                <a:cs typeface="Times New Roman" pitchFamily="18" charset="0"/>
                <a:hlinkClick r:id="rId2"/>
              </a:rPr>
              <a:t>điều khiển chuột</a:t>
            </a:r>
            <a:r>
              <a:rPr lang="vi-VN" sz="2200" b="0" dirty="0" smtClean="0">
                <a:solidFill>
                  <a:srgbClr val="0000FF"/>
                </a:solidFill>
                <a:latin typeface="Times New Roman" pitchFamily="18" charset="0"/>
                <a:cs typeface="Times New Roman" pitchFamily="18" charset="0"/>
              </a:rPr>
              <a:t> và gõ phím </a:t>
            </a:r>
            <a:r>
              <a:rPr lang="vi-VN" sz="2200" b="0" dirty="0">
                <a:solidFill>
                  <a:srgbClr val="0000FF"/>
                </a:solidFill>
                <a:latin typeface="Times New Roman" pitchFamily="18" charset="0"/>
                <a:cs typeface="Times New Roman" pitchFamily="18" charset="0"/>
              </a:rPr>
              <a:t>10 ngón. Hầu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hết </a:t>
            </a:r>
            <a:r>
              <a:rPr lang="vi-VN" sz="2200" b="0" dirty="0">
                <a:solidFill>
                  <a:srgbClr val="0000FF"/>
                </a:solidFill>
                <a:latin typeface="Times New Roman" pitchFamily="18" charset="0"/>
                <a:cs typeface="Times New Roman" pitchFamily="18" charset="0"/>
              </a:rPr>
              <a:t>những người mới thường rất nhanh chán nản khi học kỹ năng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này </a:t>
            </a:r>
            <a:r>
              <a:rPr lang="vi-VN" sz="2200" b="0" dirty="0">
                <a:solidFill>
                  <a:srgbClr val="0000FF"/>
                </a:solidFill>
                <a:latin typeface="Times New Roman" pitchFamily="18" charset="0"/>
                <a:cs typeface="Times New Roman" pitchFamily="18" charset="0"/>
              </a:rPr>
              <a:t>bởi nó khá nhàm bởi tính chất lặp đi lặp lại khá nhiều. Giải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pháp </a:t>
            </a:r>
            <a:r>
              <a:rPr lang="vi-VN" sz="2200" b="0" dirty="0">
                <a:solidFill>
                  <a:srgbClr val="0000FF"/>
                </a:solidFill>
                <a:latin typeface="Times New Roman" pitchFamily="18" charset="0"/>
                <a:cs typeface="Times New Roman" pitchFamily="18" charset="0"/>
              </a:rPr>
              <a:t>tốt nhất để rèn luyện kỹ năng này là sử dụng phần mềm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luyện </a:t>
            </a:r>
            <a:r>
              <a:rPr lang="vi-VN" sz="2200" b="0" dirty="0">
                <a:solidFill>
                  <a:srgbClr val="0000FF"/>
                </a:solidFill>
                <a:latin typeface="Times New Roman" pitchFamily="18" charset="0"/>
                <a:cs typeface="Times New Roman" pitchFamily="18" charset="0"/>
              </a:rPr>
              <a:t>đánh máy 10 ngón hoặc chơi các trò chơi tập đánh máy,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như </a:t>
            </a:r>
            <a:r>
              <a:rPr lang="vi-VN" sz="2200" b="0" dirty="0">
                <a:solidFill>
                  <a:srgbClr val="0000FF"/>
                </a:solidFill>
                <a:latin typeface="Times New Roman" pitchFamily="18" charset="0"/>
                <a:cs typeface="Times New Roman" pitchFamily="18" charset="0"/>
              </a:rPr>
              <a:t>là Typer Shark Deluxe chẳng hạn. Để gõ thành thạo được 10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ngón </a:t>
            </a:r>
            <a:r>
              <a:rPr lang="vi-VN" sz="2200" b="0" dirty="0">
                <a:solidFill>
                  <a:srgbClr val="0000FF"/>
                </a:solidFill>
                <a:latin typeface="Times New Roman" pitchFamily="18" charset="0"/>
                <a:cs typeface="Times New Roman" pitchFamily="18" charset="0"/>
              </a:rPr>
              <a:t>có thể mất khoảng 1 – 2 tuần nếu bạn chăm chỉ, nên đừng </a:t>
            </a:r>
            <a:endParaRPr lang="en-US" sz="2200" b="0" dirty="0" smtClean="0">
              <a:solidFill>
                <a:srgbClr val="0000FF"/>
              </a:solidFill>
              <a:latin typeface="Times New Roman" pitchFamily="18" charset="0"/>
              <a:cs typeface="Times New Roman" pitchFamily="18" charset="0"/>
            </a:endParaRPr>
          </a:p>
          <a:p>
            <a:pPr marL="68580" indent="0">
              <a:lnSpc>
                <a:spcPct val="110000"/>
              </a:lnSpc>
              <a:spcBef>
                <a:spcPts val="0"/>
              </a:spcBef>
              <a:buNone/>
            </a:pPr>
            <a:r>
              <a:rPr lang="vi-VN" sz="2200" b="0" dirty="0" smtClean="0">
                <a:solidFill>
                  <a:srgbClr val="0000FF"/>
                </a:solidFill>
                <a:latin typeface="Times New Roman" pitchFamily="18" charset="0"/>
                <a:cs typeface="Times New Roman" pitchFamily="18" charset="0"/>
              </a:rPr>
              <a:t>vội </a:t>
            </a:r>
            <a:r>
              <a:rPr lang="vi-VN" sz="2200" b="0" dirty="0">
                <a:solidFill>
                  <a:srgbClr val="0000FF"/>
                </a:solidFill>
                <a:latin typeface="Times New Roman" pitchFamily="18" charset="0"/>
                <a:cs typeface="Times New Roman" pitchFamily="18" charset="0"/>
              </a:rPr>
              <a:t>nản chí nhé</a:t>
            </a:r>
            <a:r>
              <a:rPr lang="vi-VN" sz="2200" b="0" dirty="0" smtClean="0">
                <a:solidFill>
                  <a:srgbClr val="0000FF"/>
                </a:solidFill>
              </a:rPr>
              <a:t>.</a:t>
            </a:r>
            <a:endParaRPr lang="en-US" sz="2200" b="0" dirty="0" smtClean="0">
              <a:solidFill>
                <a:srgbClr val="0000FF"/>
              </a:solidFill>
            </a:endParaRPr>
          </a:p>
          <a:p>
            <a:pPr>
              <a:lnSpc>
                <a:spcPct val="110000"/>
              </a:lnSpc>
              <a:spcBef>
                <a:spcPts val="0"/>
              </a:spcBef>
            </a:pPr>
            <a:endParaRPr lang="en-US" sz="2200" b="0" dirty="0">
              <a:solidFill>
                <a:srgbClr val="0000FF"/>
              </a:solidFill>
            </a:endParaRPr>
          </a:p>
          <a:p>
            <a:pPr>
              <a:lnSpc>
                <a:spcPct val="110000"/>
              </a:lnSpc>
              <a:spcBef>
                <a:spcPts val="0"/>
              </a:spcBef>
            </a:pPr>
            <a:endParaRPr lang="en-US" sz="2200" dirty="0">
              <a:solidFill>
                <a:srgbClr val="0000FF"/>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4995620"/>
            <a:ext cx="3657600" cy="1425845"/>
          </a:xfrm>
          <a:prstGeom prst="rect">
            <a:avLst/>
          </a:prstGeom>
        </p:spPr>
      </p:pic>
    </p:spTree>
    <p:extLst>
      <p:ext uri="{BB962C8B-B14F-4D97-AF65-F5344CB8AC3E}">
        <p14:creationId xmlns:p14="http://schemas.microsoft.com/office/powerpoint/2010/main" val="218022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50"/>
                                        <p:tgtEl>
                                          <p:spTgt spid="2"/>
                                        </p:tgtEl>
                                      </p:cBhvr>
                                    </p:animEffect>
                                  </p:childTnLst>
                                </p:cTn>
                              </p:par>
                            </p:childTnLst>
                          </p:cTn>
                        </p:par>
                        <p:par>
                          <p:cTn id="8" fill="hold">
                            <p:stCondLst>
                              <p:cond delay="25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250"/>
                                        <p:tgtEl>
                                          <p:spTgt spid="3">
                                            <p:txEl>
                                              <p:pRg st="0" end="0"/>
                                            </p:txEl>
                                          </p:spTgt>
                                        </p:tgtEl>
                                      </p:cBhvr>
                                    </p:animEffect>
                                  </p:childTnLst>
                                </p:cTn>
                              </p:par>
                            </p:childTnLst>
                          </p:cTn>
                        </p:par>
                        <p:par>
                          <p:cTn id="12" fill="hold">
                            <p:stCondLst>
                              <p:cond delay="500"/>
                            </p:stCondLst>
                            <p:childTnLst>
                              <p:par>
                                <p:cTn id="13" presetID="22" presetClass="entr" presetSubtype="4"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250"/>
                                        <p:tgtEl>
                                          <p:spTgt spid="3">
                                            <p:txEl>
                                              <p:pRg st="1" end="1"/>
                                            </p:txEl>
                                          </p:spTgt>
                                        </p:tgtEl>
                                      </p:cBhvr>
                                    </p:animEffect>
                                  </p:childTnLst>
                                </p:cTn>
                              </p:par>
                            </p:childTnLst>
                          </p:cTn>
                        </p:par>
                        <p:par>
                          <p:cTn id="16" fill="hold">
                            <p:stCondLst>
                              <p:cond delay="750"/>
                            </p:stCondLst>
                            <p:childTnLst>
                              <p:par>
                                <p:cTn id="17" presetID="22" presetClass="entr" presetSubtype="4"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250"/>
                                        <p:tgtEl>
                                          <p:spTgt spid="3">
                                            <p:txEl>
                                              <p:pRg st="2" end="2"/>
                                            </p:txEl>
                                          </p:spTgt>
                                        </p:tgtEl>
                                      </p:cBhvr>
                                    </p:animEffect>
                                  </p:childTnLst>
                                </p:cTn>
                              </p:par>
                            </p:childTnLst>
                          </p:cTn>
                        </p:par>
                        <p:par>
                          <p:cTn id="20" fill="hold">
                            <p:stCondLst>
                              <p:cond delay="1000"/>
                            </p:stCondLst>
                            <p:childTnLst>
                              <p:par>
                                <p:cTn id="21" presetID="22" presetClass="entr" presetSubtype="4"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250"/>
                                        <p:tgtEl>
                                          <p:spTgt spid="3">
                                            <p:txEl>
                                              <p:pRg st="3" end="3"/>
                                            </p:txEl>
                                          </p:spTgt>
                                        </p:tgtEl>
                                      </p:cBhvr>
                                    </p:animEffect>
                                  </p:childTnLst>
                                </p:cTn>
                              </p:par>
                            </p:childTnLst>
                          </p:cTn>
                        </p:par>
                        <p:par>
                          <p:cTn id="24" fill="hold">
                            <p:stCondLst>
                              <p:cond delay="1250"/>
                            </p:stCondLst>
                            <p:childTnLst>
                              <p:par>
                                <p:cTn id="25" presetID="22"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250"/>
                                        <p:tgtEl>
                                          <p:spTgt spid="3">
                                            <p:txEl>
                                              <p:pRg st="4" end="4"/>
                                            </p:txEl>
                                          </p:spTgt>
                                        </p:tgtEl>
                                      </p:cBhvr>
                                    </p:animEffect>
                                  </p:childTnLst>
                                </p:cTn>
                              </p:par>
                            </p:childTnLst>
                          </p:cTn>
                        </p:par>
                        <p:par>
                          <p:cTn id="28" fill="hold">
                            <p:stCondLst>
                              <p:cond delay="1500"/>
                            </p:stCondLst>
                            <p:childTnLst>
                              <p:par>
                                <p:cTn id="29" presetID="22" presetClass="entr" presetSubtype="4"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down)">
                                      <p:cBhvr>
                                        <p:cTn id="31" dur="250"/>
                                        <p:tgtEl>
                                          <p:spTgt spid="3">
                                            <p:txEl>
                                              <p:pRg st="5" end="5"/>
                                            </p:txEl>
                                          </p:spTgt>
                                        </p:tgtEl>
                                      </p:cBhvr>
                                    </p:animEffect>
                                  </p:childTnLst>
                                </p:cTn>
                              </p:par>
                            </p:childTnLst>
                          </p:cTn>
                        </p:par>
                        <p:par>
                          <p:cTn id="32" fill="hold">
                            <p:stCondLst>
                              <p:cond delay="1750"/>
                            </p:stCondLst>
                            <p:childTnLst>
                              <p:par>
                                <p:cTn id="33" presetID="22" presetClass="entr" presetSubtype="4"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down)">
                                      <p:cBhvr>
                                        <p:cTn id="35" dur="250"/>
                                        <p:tgtEl>
                                          <p:spTgt spid="3">
                                            <p:txEl>
                                              <p:pRg st="6" end="6"/>
                                            </p:txEl>
                                          </p:spTgt>
                                        </p:tgtEl>
                                      </p:cBhvr>
                                    </p:animEffect>
                                  </p:childTnLst>
                                </p:cTn>
                              </p:par>
                            </p:childTnLst>
                          </p:cTn>
                        </p:par>
                        <p:par>
                          <p:cTn id="36" fill="hold">
                            <p:stCondLst>
                              <p:cond delay="2000"/>
                            </p:stCondLst>
                            <p:childTnLst>
                              <p:par>
                                <p:cTn id="37" presetID="22" presetClass="entr" presetSubtype="4"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ipe(down)">
                                      <p:cBhvr>
                                        <p:cTn id="39" dur="250"/>
                                        <p:tgtEl>
                                          <p:spTgt spid="3">
                                            <p:txEl>
                                              <p:pRg st="7" end="7"/>
                                            </p:txEl>
                                          </p:spTgt>
                                        </p:tgtEl>
                                      </p:cBhvr>
                                    </p:animEffect>
                                  </p:childTnLst>
                                </p:cTn>
                              </p:par>
                            </p:childTnLst>
                          </p:cTn>
                        </p:par>
                        <p:par>
                          <p:cTn id="40" fill="hold">
                            <p:stCondLst>
                              <p:cond delay="2250"/>
                            </p:stCondLst>
                            <p:childTnLst>
                              <p:par>
                                <p:cTn id="41" presetID="22" presetClass="entr" presetSubtype="4"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down)">
                                      <p:cBhvr>
                                        <p:cTn id="43" dur="250"/>
                                        <p:tgtEl>
                                          <p:spTgt spid="3">
                                            <p:txEl>
                                              <p:pRg st="8" end="8"/>
                                            </p:txEl>
                                          </p:spTgt>
                                        </p:tgtEl>
                                      </p:cBhvr>
                                    </p:animEffect>
                                  </p:childTnLst>
                                </p:cTn>
                              </p:par>
                            </p:childTnLst>
                          </p:cTn>
                        </p:par>
                        <p:par>
                          <p:cTn id="44" fill="hold">
                            <p:stCondLst>
                              <p:cond delay="2500"/>
                            </p:stCondLst>
                            <p:childTnLst>
                              <p:par>
                                <p:cTn id="45" presetID="53" presetClass="entr" presetSubtype="16"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p:cTn id="47" dur="250" fill="hold"/>
                                        <p:tgtEl>
                                          <p:spTgt spid="4"/>
                                        </p:tgtEl>
                                        <p:attrNameLst>
                                          <p:attrName>ppt_w</p:attrName>
                                        </p:attrNameLst>
                                      </p:cBhvr>
                                      <p:tavLst>
                                        <p:tav tm="0">
                                          <p:val>
                                            <p:fltVal val="0"/>
                                          </p:val>
                                        </p:tav>
                                        <p:tav tm="100000">
                                          <p:val>
                                            <p:strVal val="#ppt_w"/>
                                          </p:val>
                                        </p:tav>
                                      </p:tavLst>
                                    </p:anim>
                                    <p:anim calcmode="lin" valueType="num">
                                      <p:cBhvr>
                                        <p:cTn id="48" dur="250" fill="hold"/>
                                        <p:tgtEl>
                                          <p:spTgt spid="4"/>
                                        </p:tgtEl>
                                        <p:attrNameLst>
                                          <p:attrName>ppt_h</p:attrName>
                                        </p:attrNameLst>
                                      </p:cBhvr>
                                      <p:tavLst>
                                        <p:tav tm="0">
                                          <p:val>
                                            <p:fltVal val="0"/>
                                          </p:val>
                                        </p:tav>
                                        <p:tav tm="100000">
                                          <p:val>
                                            <p:strVal val="#ppt_h"/>
                                          </p:val>
                                        </p:tav>
                                      </p:tavLst>
                                    </p:anim>
                                    <p:animEffect transition="in" filter="fade">
                                      <p:cBhvr>
                                        <p:cTn id="49"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024744" cy="1143000"/>
          </a:xfrm>
        </p:spPr>
        <p:txBody>
          <a:bodyPr>
            <a:normAutofit fontScale="90000"/>
          </a:bodyPr>
          <a:lstStyle/>
          <a:p>
            <a:r>
              <a:rPr lang="vi-VN" dirty="0"/>
              <a:t> Sử dụng trình duyệt để vào web</a:t>
            </a:r>
            <a:r>
              <a:rPr lang="vi-VN" b="1" dirty="0"/>
              <a:t/>
            </a:r>
            <a:br>
              <a:rPr lang="vi-VN" b="1" dirty="0"/>
            </a:br>
            <a:endParaRPr lang="en-US" dirty="0"/>
          </a:p>
        </p:txBody>
      </p:sp>
      <p:sp>
        <p:nvSpPr>
          <p:cNvPr id="3" name="Content Placeholder 2"/>
          <p:cNvSpPr>
            <a:spLocks noGrp="1"/>
          </p:cNvSpPr>
          <p:nvPr>
            <p:ph idx="1"/>
          </p:nvPr>
        </p:nvSpPr>
        <p:spPr>
          <a:xfrm>
            <a:off x="1066800" y="1752600"/>
            <a:ext cx="6777317" cy="3508977"/>
          </a:xfrm>
        </p:spPr>
        <p:txBody>
          <a:bodyPr>
            <a:normAutofit fontScale="92500" lnSpcReduction="10000"/>
          </a:bodyPr>
          <a:lstStyle/>
          <a:p>
            <a:pPr marL="45720" indent="0">
              <a:buNone/>
            </a:pPr>
            <a:r>
              <a:rPr lang="vi-VN" sz="2800" dirty="0">
                <a:solidFill>
                  <a:srgbClr val="0000FF"/>
                </a:solidFill>
              </a:rPr>
              <a:t>Dĩ nhiên, người mới bắt đầu sử dụng máy tính cần biết cách sử dụng trình duyệt để truy cập vào các trang web, tìm kiếm thông tin cũng như đọc báo, nghe nhạc,… Nhưng trước tiên, bạn hãy học cách sử dụng thành thạo</a:t>
            </a:r>
            <a:r>
              <a:rPr lang="vi-VN" sz="2800" dirty="0">
                <a:solidFill>
                  <a:srgbClr val="0000FF"/>
                </a:solidFill>
                <a:hlinkClick r:id="rId2"/>
              </a:rPr>
              <a:t> công cụ tìm kiếm Google</a:t>
            </a:r>
            <a:r>
              <a:rPr lang="vi-VN" sz="2800" dirty="0">
                <a:solidFill>
                  <a:srgbClr val="0000FF"/>
                </a:solidFill>
              </a:rPr>
              <a:t> trước để tìm được ngay câu trả lời đáp ứng cho câu hỏi của bạn</a:t>
            </a:r>
            <a:r>
              <a:rPr lang="vi-VN" sz="2800" dirty="0" smtClean="0">
                <a:solidFill>
                  <a:srgbClr val="0000FF"/>
                </a:solidFill>
              </a:rPr>
              <a:t>.</a:t>
            </a:r>
            <a:endParaRPr lang="en-US" sz="2800" dirty="0" smtClean="0">
              <a:solidFill>
                <a:srgbClr val="0000FF"/>
              </a:solidFill>
            </a:endParaRPr>
          </a:p>
          <a:p>
            <a:pPr marL="45720" indent="0">
              <a:buNone/>
            </a:pPr>
            <a:endParaRPr lang="en-US" sz="2800" dirty="0" smtClean="0">
              <a:solidFill>
                <a:srgbClr val="0000FF"/>
              </a:solidFill>
            </a:endParaRPr>
          </a:p>
          <a:p>
            <a:pPr marL="45720" indent="0">
              <a:buNone/>
            </a:pPr>
            <a:endParaRPr lang="en-US" sz="2800" dirty="0">
              <a:solidFill>
                <a:srgbClr val="0000FF"/>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4800600"/>
            <a:ext cx="4038600" cy="1600200"/>
          </a:xfrm>
          <a:prstGeom prst="rect">
            <a:avLst/>
          </a:prstGeom>
        </p:spPr>
      </p:pic>
    </p:spTree>
    <p:extLst>
      <p:ext uri="{BB962C8B-B14F-4D97-AF65-F5344CB8AC3E}">
        <p14:creationId xmlns:p14="http://schemas.microsoft.com/office/powerpoint/2010/main" val="329172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 fill="hold"/>
                                        <p:tgtEl>
                                          <p:spTgt spid="2"/>
                                        </p:tgtEl>
                                        <p:attrNameLst>
                                          <p:attrName>ppt_w</p:attrName>
                                        </p:attrNameLst>
                                      </p:cBhvr>
                                      <p:tavLst>
                                        <p:tav tm="0">
                                          <p:val>
                                            <p:fltVal val="0"/>
                                          </p:val>
                                        </p:tav>
                                        <p:tav tm="100000">
                                          <p:val>
                                            <p:strVal val="#ppt_w"/>
                                          </p:val>
                                        </p:tav>
                                      </p:tavLst>
                                    </p:anim>
                                    <p:anim calcmode="lin" valueType="num">
                                      <p:cBhvr>
                                        <p:cTn id="8" dur="250" fill="hold"/>
                                        <p:tgtEl>
                                          <p:spTgt spid="2"/>
                                        </p:tgtEl>
                                        <p:attrNameLst>
                                          <p:attrName>ppt_h</p:attrName>
                                        </p:attrNameLst>
                                      </p:cBhvr>
                                      <p:tavLst>
                                        <p:tav tm="0">
                                          <p:val>
                                            <p:fltVal val="0"/>
                                          </p:val>
                                        </p:tav>
                                        <p:tav tm="100000">
                                          <p:val>
                                            <p:strVal val="#ppt_h"/>
                                          </p:val>
                                        </p:tav>
                                      </p:tavLst>
                                    </p:anim>
                                    <p:anim calcmode="lin" valueType="num">
                                      <p:cBhvr>
                                        <p:cTn id="9" dur="250" fill="hold"/>
                                        <p:tgtEl>
                                          <p:spTgt spid="2"/>
                                        </p:tgtEl>
                                        <p:attrNameLst>
                                          <p:attrName>style.rotation</p:attrName>
                                        </p:attrNameLst>
                                      </p:cBhvr>
                                      <p:tavLst>
                                        <p:tav tm="0">
                                          <p:val>
                                            <p:fltVal val="90"/>
                                          </p:val>
                                        </p:tav>
                                        <p:tav tm="100000">
                                          <p:val>
                                            <p:fltVal val="0"/>
                                          </p:val>
                                        </p:tav>
                                      </p:tavLst>
                                    </p:anim>
                                    <p:animEffect transition="in" filter="fade">
                                      <p:cBhvr>
                                        <p:cTn id="10" dur="250"/>
                                        <p:tgtEl>
                                          <p:spTgt spid="2"/>
                                        </p:tgtEl>
                                      </p:cBhvr>
                                    </p:animEffect>
                                  </p:childTnLst>
                                </p:cTn>
                              </p:par>
                            </p:childTnLst>
                          </p:cTn>
                        </p:par>
                        <p:par>
                          <p:cTn id="11" fill="hold">
                            <p:stCondLst>
                              <p:cond delay="250"/>
                            </p:stCondLst>
                            <p:childTnLst>
                              <p:par>
                                <p:cTn id="12" presetID="53" presetClass="entr" presetSubtype="16"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250"/>
                                        <p:tgtEl>
                                          <p:spTgt spid="3">
                                            <p:txEl>
                                              <p:pRg st="0" end="0"/>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250" fill="hold"/>
                                        <p:tgtEl>
                                          <p:spTgt spid="4"/>
                                        </p:tgtEl>
                                        <p:attrNameLst>
                                          <p:attrName>ppt_w</p:attrName>
                                        </p:attrNameLst>
                                      </p:cBhvr>
                                      <p:tavLst>
                                        <p:tav tm="0">
                                          <p:val>
                                            <p:fltVal val="0"/>
                                          </p:val>
                                        </p:tav>
                                        <p:tav tm="100000">
                                          <p:val>
                                            <p:strVal val="#ppt_w"/>
                                          </p:val>
                                        </p:tav>
                                      </p:tavLst>
                                    </p:anim>
                                    <p:anim calcmode="lin" valueType="num">
                                      <p:cBhvr>
                                        <p:cTn id="21" dur="250" fill="hold"/>
                                        <p:tgtEl>
                                          <p:spTgt spid="4"/>
                                        </p:tgtEl>
                                        <p:attrNameLst>
                                          <p:attrName>ppt_h</p:attrName>
                                        </p:attrNameLst>
                                      </p:cBhvr>
                                      <p:tavLst>
                                        <p:tav tm="0">
                                          <p:val>
                                            <p:fltVal val="0"/>
                                          </p:val>
                                        </p:tav>
                                        <p:tav tm="100000">
                                          <p:val>
                                            <p:strVal val="#ppt_h"/>
                                          </p:val>
                                        </p:tav>
                                      </p:tavLst>
                                    </p:anim>
                                    <p:animEffect transition="in" filter="fade">
                                      <p:cBhvr>
                                        <p:cTn id="22"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96336"/>
          </a:xfrm>
        </p:spPr>
        <p:txBody>
          <a:bodyPr>
            <a:normAutofit fontScale="90000"/>
          </a:bodyPr>
          <a:lstStyle/>
          <a:p>
            <a:r>
              <a:rPr lang="en-US" b="1" dirty="0">
                <a:solidFill>
                  <a:srgbClr val="FF0000"/>
                </a:solidFill>
              </a:rPr>
              <a:t>Học sử dụng Word và </a:t>
            </a:r>
            <a:r>
              <a:rPr lang="en-US" b="1" dirty="0" smtClean="0">
                <a:solidFill>
                  <a:srgbClr val="FF0000"/>
                </a:solidFill>
              </a:rPr>
              <a:t>Excel</a:t>
            </a:r>
            <a:endParaRPr lang="en-US" b="1" dirty="0">
              <a:solidFill>
                <a:srgbClr val="FF0000"/>
              </a:solidFill>
            </a:endParaRPr>
          </a:p>
        </p:txBody>
      </p:sp>
      <p:sp>
        <p:nvSpPr>
          <p:cNvPr id="3" name="Content Placeholder 2"/>
          <p:cNvSpPr>
            <a:spLocks noGrp="1"/>
          </p:cNvSpPr>
          <p:nvPr>
            <p:ph idx="1"/>
          </p:nvPr>
        </p:nvSpPr>
        <p:spPr>
          <a:xfrm>
            <a:off x="1066800" y="1600200"/>
            <a:ext cx="6777317" cy="3508977"/>
          </a:xfrm>
        </p:spPr>
        <p:txBody>
          <a:bodyPr>
            <a:normAutofit/>
          </a:bodyPr>
          <a:lstStyle/>
          <a:p>
            <a:pPr marL="68580" indent="0">
              <a:buNone/>
            </a:pPr>
            <a:r>
              <a:rPr lang="vi-VN" dirty="0">
                <a:solidFill>
                  <a:srgbClr val="0000FF"/>
                </a:solidFill>
                <a:latin typeface="Times New Roman" pitchFamily="18" charset="0"/>
                <a:cs typeface="Times New Roman" pitchFamily="18" charset="0"/>
              </a:rPr>
              <a:t>Đây là hai bộ phần mềm văn phòng được sử dụng nhiều nhất và hầu hết các công việc đều dùng đến nó. Vì vậy, sau khi bạn đã thành thạo gõ phím, hãy nhanh chóng tìm tài liệu giảng dạy về 2 mảng này và bắt đầu học. Nhưng tốt hơn hết, bạn nên tham gia các khóa đào tạo tin học ngắn hạn như bằng Tin học A và B để tăng tốc trong việc học cách sử dụng phần mềm Word và Excel nhé</a:t>
            </a:r>
            <a:r>
              <a:rPr lang="vi-VN" dirty="0" smtClean="0">
                <a:solidFill>
                  <a:srgbClr val="0000FF"/>
                </a:solidFill>
                <a:latin typeface="Times New Roman" pitchFamily="18" charset="0"/>
                <a:cs typeface="Times New Roman" pitchFamily="18" charset="0"/>
              </a:rPr>
              <a:t>.</a:t>
            </a:r>
            <a:endParaRPr lang="en-US" dirty="0" smtClean="0">
              <a:solidFill>
                <a:srgbClr val="0000FF"/>
              </a:solidFill>
              <a:latin typeface="Times New Roman" pitchFamily="18" charset="0"/>
              <a:cs typeface="Times New Roman" pitchFamily="18" charset="0"/>
            </a:endParaRPr>
          </a:p>
          <a:p>
            <a:pPr marL="68580" indent="0">
              <a:buNone/>
            </a:pPr>
            <a:endParaRPr lang="en-US" dirty="0">
              <a:solidFill>
                <a:srgbClr val="0000FF"/>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4648200"/>
            <a:ext cx="3953432" cy="1676400"/>
          </a:xfrm>
          <a:prstGeom prst="rect">
            <a:avLst/>
          </a:prstGeom>
        </p:spPr>
      </p:pic>
    </p:spTree>
    <p:extLst>
      <p:ext uri="{BB962C8B-B14F-4D97-AF65-F5344CB8AC3E}">
        <p14:creationId xmlns:p14="http://schemas.microsoft.com/office/powerpoint/2010/main" val="277605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50"/>
                                        <p:tgtEl>
                                          <p:spTgt spid="2"/>
                                        </p:tgtEl>
                                      </p:cBhvr>
                                    </p:animEffect>
                                  </p:childTnLst>
                                </p:cTn>
                              </p:par>
                            </p:childTnLst>
                          </p:cTn>
                        </p:par>
                        <p:par>
                          <p:cTn id="8" fill="hold">
                            <p:stCondLst>
                              <p:cond delay="25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250"/>
                                        <p:tgtEl>
                                          <p:spTgt spid="3">
                                            <p:txEl>
                                              <p:pRg st="0" end="0"/>
                                            </p:txEl>
                                          </p:spTgt>
                                        </p:tgtEl>
                                      </p:cBhvr>
                                    </p:animEffect>
                                  </p:childTnLst>
                                </p:cTn>
                              </p:par>
                            </p:childTnLst>
                          </p:cTn>
                        </p:par>
                        <p:par>
                          <p:cTn id="12" fill="hold">
                            <p:stCondLst>
                              <p:cond delay="500"/>
                            </p:stCondLst>
                            <p:childTnLst>
                              <p:par>
                                <p:cTn id="13" presetID="6"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a:solidFill>
                  <a:srgbClr val="FF0000"/>
                </a:solidFill>
              </a:rPr>
              <a:t/>
            </a:r>
            <a:br>
              <a:rPr lang="en-US" b="1" dirty="0">
                <a:solidFill>
                  <a:srgbClr val="FF0000"/>
                </a:solidFill>
              </a:rPr>
            </a:br>
            <a:r>
              <a:rPr lang="en-US" b="1" dirty="0" smtClean="0">
                <a:solidFill>
                  <a:srgbClr val="FF0000"/>
                </a:solidFill>
              </a:rPr>
              <a:t>Nhớ </a:t>
            </a:r>
            <a:r>
              <a:rPr lang="en-US" b="1" dirty="0">
                <a:solidFill>
                  <a:srgbClr val="FF0000"/>
                </a:solidFill>
              </a:rPr>
              <a:t>các phím </a:t>
            </a:r>
            <a:r>
              <a:rPr lang="en-US" b="1" dirty="0" smtClean="0">
                <a:solidFill>
                  <a:srgbClr val="FF0000"/>
                </a:solidFill>
              </a:rPr>
              <a:t>tắt</a:t>
            </a:r>
            <a:endParaRPr lang="en-US" dirty="0"/>
          </a:p>
        </p:txBody>
      </p:sp>
      <p:sp>
        <p:nvSpPr>
          <p:cNvPr id="3" name="Content Placeholder 2"/>
          <p:cNvSpPr>
            <a:spLocks noGrp="1"/>
          </p:cNvSpPr>
          <p:nvPr>
            <p:ph idx="1"/>
          </p:nvPr>
        </p:nvSpPr>
        <p:spPr>
          <a:xfrm>
            <a:off x="990600" y="1676400"/>
            <a:ext cx="6777317" cy="3508977"/>
          </a:xfrm>
        </p:spPr>
        <p:txBody>
          <a:bodyPr>
            <a:normAutofit/>
          </a:bodyPr>
          <a:lstStyle/>
          <a:p>
            <a:pPr marL="68580" indent="0">
              <a:buNone/>
            </a:pPr>
            <a:r>
              <a:rPr lang="vi-VN" sz="2500" dirty="0">
                <a:solidFill>
                  <a:srgbClr val="0000FF"/>
                </a:solidFill>
                <a:latin typeface="Times New Roman" pitchFamily="18" charset="0"/>
                <a:cs typeface="Times New Roman" pitchFamily="18" charset="0"/>
              </a:rPr>
              <a:t>Bạn sẽ muốn đi tắt để nhanh chóng đến địa điểm mà bạn đang cần di chuyển? Trên máy tính cũng được bao gồm khá nhiều phím tắt hữu ích mà bạn nên nhớ để sử dụng máy tính tốt hơn. Ngoài việc nhớ phím tắt khi học Word + Excel, trong quá trình sử dụng trình duyệt bạn cũng cần trang bị thêm cho mình các phím tắt cơ bản để nhớ và sử dụng máy tính chuyên nghiệp hơn nữa nhé</a:t>
            </a:r>
            <a:r>
              <a:rPr lang="vi-VN" sz="2500" dirty="0" smtClean="0">
                <a:solidFill>
                  <a:srgbClr val="0000FF"/>
                </a:solidFill>
                <a:latin typeface="Times New Roman" pitchFamily="18" charset="0"/>
                <a:cs typeface="Times New Roman" pitchFamily="18" charset="0"/>
              </a:rPr>
              <a:t>.</a:t>
            </a:r>
            <a:endParaRPr lang="en-US" sz="2500" dirty="0" smtClean="0">
              <a:solidFill>
                <a:srgbClr val="0000FF"/>
              </a:solidFill>
              <a:latin typeface="Times New Roman" pitchFamily="18" charset="0"/>
              <a:cs typeface="Times New Roman" pitchFamily="18" charset="0"/>
            </a:endParaRPr>
          </a:p>
          <a:p>
            <a:pPr marL="68580" indent="0">
              <a:buNone/>
            </a:pPr>
            <a:endParaRPr lang="en-US" sz="2500" dirty="0">
              <a:solidFill>
                <a:srgbClr val="0000FF"/>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1818" y="4876800"/>
            <a:ext cx="5430982" cy="1597025"/>
          </a:xfrm>
          <a:prstGeom prst="rect">
            <a:avLst/>
          </a:prstGeom>
        </p:spPr>
      </p:pic>
    </p:spTree>
    <p:extLst>
      <p:ext uri="{BB962C8B-B14F-4D97-AF65-F5344CB8AC3E}">
        <p14:creationId xmlns:p14="http://schemas.microsoft.com/office/powerpoint/2010/main" val="392921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50"/>
                                        <p:tgtEl>
                                          <p:spTgt spid="2"/>
                                        </p:tgtEl>
                                      </p:cBhvr>
                                    </p:animEffect>
                                  </p:childTnLst>
                                </p:cTn>
                              </p:par>
                            </p:childTnLst>
                          </p:cTn>
                        </p:par>
                        <p:par>
                          <p:cTn id="8" fill="hold">
                            <p:stCondLst>
                              <p:cond delay="250"/>
                            </p:stCondLst>
                            <p:childTnLst>
                              <p:par>
                                <p:cTn id="9" presetID="53"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250"/>
                                        <p:tgtEl>
                                          <p:spTgt spid="3">
                                            <p:txEl>
                                              <p:pRg st="0" end="0"/>
                                            </p:txEl>
                                          </p:spTgt>
                                        </p:tgtEl>
                                      </p:cBhvr>
                                    </p:animEffect>
                                  </p:childTnLst>
                                </p:cTn>
                              </p:par>
                            </p:childTnLst>
                          </p:cTn>
                        </p:par>
                        <p:par>
                          <p:cTn id="14" fill="hold">
                            <p:stCondLst>
                              <p:cond delay="500"/>
                            </p:stCondLst>
                            <p:childTnLst>
                              <p:par>
                                <p:cTn id="15" presetID="26"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72">
                                          <p:stCondLst>
                                            <p:cond delay="0"/>
                                          </p:stCondLst>
                                        </p:cTn>
                                        <p:tgtEl>
                                          <p:spTgt spid="4"/>
                                        </p:tgtEl>
                                      </p:cBhvr>
                                    </p:animEffect>
                                    <p:anim calcmode="lin" valueType="num">
                                      <p:cBhvr>
                                        <p:cTn id="18" dur="228"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9" dur="83"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0" dur="83" tmFilter="0, 0; 0.125,0.2665; 0.25,0.4; 0.375,0.465; 0.5,0.5;  0.625,0.535; 0.75,0.6; 0.875,0.7335; 1,1">
                                          <p:stCondLst>
                                            <p:cond delay="83"/>
                                          </p:stCondLst>
                                        </p:cTn>
                                        <p:tgtEl>
                                          <p:spTgt spid="4"/>
                                        </p:tgtEl>
                                        <p:attrNameLst>
                                          <p:attrName>ppt_y</p:attrName>
                                        </p:attrNameLst>
                                      </p:cBhvr>
                                      <p:tavLst>
                                        <p:tav tm="0" fmla="#ppt_y-sin(pi*$)/9">
                                          <p:val>
                                            <p:fltVal val="0"/>
                                          </p:val>
                                        </p:tav>
                                        <p:tav tm="100000">
                                          <p:val>
                                            <p:fltVal val="1"/>
                                          </p:val>
                                        </p:tav>
                                      </p:tavLst>
                                    </p:anim>
                                    <p:anim calcmode="lin" valueType="num">
                                      <p:cBhvr>
                                        <p:cTn id="21" dur="41" tmFilter="0, 0; 0.125,0.2665; 0.25,0.4; 0.375,0.465; 0.5,0.5;  0.625,0.535; 0.75,0.6; 0.875,0.7335; 1,1">
                                          <p:stCondLst>
                                            <p:cond delay="166"/>
                                          </p:stCondLst>
                                        </p:cTn>
                                        <p:tgtEl>
                                          <p:spTgt spid="4"/>
                                        </p:tgtEl>
                                        <p:attrNameLst>
                                          <p:attrName>ppt_y</p:attrName>
                                        </p:attrNameLst>
                                      </p:cBhvr>
                                      <p:tavLst>
                                        <p:tav tm="0" fmla="#ppt_y-sin(pi*$)/27">
                                          <p:val>
                                            <p:fltVal val="0"/>
                                          </p:val>
                                        </p:tav>
                                        <p:tav tm="100000">
                                          <p:val>
                                            <p:fltVal val="1"/>
                                          </p:val>
                                        </p:tav>
                                      </p:tavLst>
                                    </p:anim>
                                    <p:anim calcmode="lin" valueType="num">
                                      <p:cBhvr>
                                        <p:cTn id="22" dur="21" tmFilter="0, 0; 0.125,0.2665; 0.25,0.4; 0.375,0.465; 0.5,0.5;  0.625,0.535; 0.75,0.6; 0.875,0.7335; 1,1">
                                          <p:stCondLst>
                                            <p:cond delay="207"/>
                                          </p:stCondLst>
                                        </p:cTn>
                                        <p:tgtEl>
                                          <p:spTgt spid="4"/>
                                        </p:tgtEl>
                                        <p:attrNameLst>
                                          <p:attrName>ppt_y</p:attrName>
                                        </p:attrNameLst>
                                      </p:cBhvr>
                                      <p:tavLst>
                                        <p:tav tm="0" fmla="#ppt_y-sin(pi*$)/81">
                                          <p:val>
                                            <p:fltVal val="0"/>
                                          </p:val>
                                        </p:tav>
                                        <p:tav tm="100000">
                                          <p:val>
                                            <p:fltVal val="1"/>
                                          </p:val>
                                        </p:tav>
                                      </p:tavLst>
                                    </p:anim>
                                    <p:animScale>
                                      <p:cBhvr>
                                        <p:cTn id="23" dur="3">
                                          <p:stCondLst>
                                            <p:cond delay="81"/>
                                          </p:stCondLst>
                                        </p:cTn>
                                        <p:tgtEl>
                                          <p:spTgt spid="4"/>
                                        </p:tgtEl>
                                      </p:cBhvr>
                                      <p:to x="100000" y="60000"/>
                                    </p:animScale>
                                    <p:animScale>
                                      <p:cBhvr>
                                        <p:cTn id="24" dur="21" decel="50000">
                                          <p:stCondLst>
                                            <p:cond delay="85"/>
                                          </p:stCondLst>
                                        </p:cTn>
                                        <p:tgtEl>
                                          <p:spTgt spid="4"/>
                                        </p:tgtEl>
                                      </p:cBhvr>
                                      <p:to x="100000" y="100000"/>
                                    </p:animScale>
                                    <p:animScale>
                                      <p:cBhvr>
                                        <p:cTn id="25" dur="3">
                                          <p:stCondLst>
                                            <p:cond delay="164"/>
                                          </p:stCondLst>
                                        </p:cTn>
                                        <p:tgtEl>
                                          <p:spTgt spid="4"/>
                                        </p:tgtEl>
                                      </p:cBhvr>
                                      <p:to x="100000" y="80000"/>
                                    </p:animScale>
                                    <p:animScale>
                                      <p:cBhvr>
                                        <p:cTn id="26" dur="21" decel="50000">
                                          <p:stCondLst>
                                            <p:cond delay="167"/>
                                          </p:stCondLst>
                                        </p:cTn>
                                        <p:tgtEl>
                                          <p:spTgt spid="4"/>
                                        </p:tgtEl>
                                      </p:cBhvr>
                                      <p:to x="100000" y="100000"/>
                                    </p:animScale>
                                    <p:animScale>
                                      <p:cBhvr>
                                        <p:cTn id="27" dur="3">
                                          <p:stCondLst>
                                            <p:cond delay="205"/>
                                          </p:stCondLst>
                                        </p:cTn>
                                        <p:tgtEl>
                                          <p:spTgt spid="4"/>
                                        </p:tgtEl>
                                      </p:cBhvr>
                                      <p:to x="100000" y="90000"/>
                                    </p:animScale>
                                    <p:animScale>
                                      <p:cBhvr>
                                        <p:cTn id="28" dur="21" decel="50000">
                                          <p:stCondLst>
                                            <p:cond delay="208"/>
                                          </p:stCondLst>
                                        </p:cTn>
                                        <p:tgtEl>
                                          <p:spTgt spid="4"/>
                                        </p:tgtEl>
                                      </p:cBhvr>
                                      <p:to x="100000" y="100000"/>
                                    </p:animScale>
                                    <p:animScale>
                                      <p:cBhvr>
                                        <p:cTn id="29" dur="3">
                                          <p:stCondLst>
                                            <p:cond delay="226"/>
                                          </p:stCondLst>
                                        </p:cTn>
                                        <p:tgtEl>
                                          <p:spTgt spid="4"/>
                                        </p:tgtEl>
                                      </p:cBhvr>
                                      <p:to x="100000" y="95000"/>
                                    </p:animScale>
                                    <p:animScale>
                                      <p:cBhvr>
                                        <p:cTn id="30" dur="21" decel="50000">
                                          <p:stCondLst>
                                            <p:cond delay="229"/>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vi-VN" b="1" dirty="0">
                <a:solidFill>
                  <a:srgbClr val="FF0000"/>
                </a:solidFill>
              </a:rPr>
              <a:t>Đăng ký và sử dụng </a:t>
            </a:r>
            <a:r>
              <a:rPr lang="vi-VN" b="1" dirty="0" smtClean="0">
                <a:solidFill>
                  <a:srgbClr val="FF0000"/>
                </a:solidFill>
              </a:rPr>
              <a:t>email</a:t>
            </a:r>
            <a:endParaRPr lang="en-US" b="1" dirty="0">
              <a:solidFill>
                <a:srgbClr val="FF0000"/>
              </a:solidFill>
            </a:endParaRPr>
          </a:p>
        </p:txBody>
      </p:sp>
      <p:sp>
        <p:nvSpPr>
          <p:cNvPr id="3" name="Content Placeholder 2"/>
          <p:cNvSpPr>
            <a:spLocks noGrp="1"/>
          </p:cNvSpPr>
          <p:nvPr>
            <p:ph idx="1"/>
          </p:nvPr>
        </p:nvSpPr>
        <p:spPr>
          <a:xfrm>
            <a:off x="990600" y="1600200"/>
            <a:ext cx="6777317" cy="4343400"/>
          </a:xfrm>
        </p:spPr>
        <p:txBody>
          <a:bodyPr>
            <a:noAutofit/>
          </a:bodyPr>
          <a:lstStyle/>
          <a:p>
            <a:pPr marL="68580" indent="0">
              <a:buNone/>
            </a:pPr>
            <a:r>
              <a:rPr lang="vi-VN" sz="2800" dirty="0">
                <a:solidFill>
                  <a:srgbClr val="0000FF"/>
                </a:solidFill>
                <a:latin typeface="Times New Roman" pitchFamily="18" charset="0"/>
                <a:cs typeface="Times New Roman" pitchFamily="18" charset="0"/>
              </a:rPr>
              <a:t>Email sẽ là phương tiện giúp bạn liên hệ với đối tác và trao đổi với khách hàng của mình. Mỗi người nên có một địa chỉ email và bạn cũng nên tự mình đăng ký một tài khoản để sử dụng. Edu2Review khuyến khích các bạn đăng ký tài khoản Gmail để sử dụng trước, rồi sau đó học thêm cách dùng Outlook. Khi sử dụng, bạn cần lưu ý về các vấn đề như: Cách viết email, bảo mật thông tin, đính kèm tập tin trên email,…</a:t>
            </a:r>
            <a:endParaRPr lang="en-US" sz="28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25151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50"/>
                                        <p:tgtEl>
                                          <p:spTgt spid="2"/>
                                        </p:tgtEl>
                                      </p:cBhvr>
                                    </p:animEffect>
                                    <p:anim calcmode="lin" valueType="num">
                                      <p:cBhvr>
                                        <p:cTn id="8" dur="250" fill="hold"/>
                                        <p:tgtEl>
                                          <p:spTgt spid="2"/>
                                        </p:tgtEl>
                                        <p:attrNameLst>
                                          <p:attrName>ppt_x</p:attrName>
                                        </p:attrNameLst>
                                      </p:cBhvr>
                                      <p:tavLst>
                                        <p:tav tm="0">
                                          <p:val>
                                            <p:strVal val="#ppt_x"/>
                                          </p:val>
                                        </p:tav>
                                        <p:tav tm="100000">
                                          <p:val>
                                            <p:strVal val="#ppt_x"/>
                                          </p:val>
                                        </p:tav>
                                      </p:tavLst>
                                    </p:anim>
                                    <p:anim calcmode="lin" valueType="num">
                                      <p:cBhvr>
                                        <p:cTn id="9" dur="2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5" presetClass="entr" presetSubtype="0" fill="hold" grpId="1"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50"/>
                                        <p:tgtEl>
                                          <p:spTgt spid="2"/>
                                        </p:tgtEl>
                                      </p:cBhvr>
                                    </p:animEffect>
                                    <p:anim calcmode="lin" valueType="num">
                                      <p:cBhvr>
                                        <p:cTn id="14" dur="250" fill="hold"/>
                                        <p:tgtEl>
                                          <p:spTgt spid="2"/>
                                        </p:tgtEl>
                                        <p:attrNameLst>
                                          <p:attrName>ppt_w</p:attrName>
                                        </p:attrNameLst>
                                      </p:cBhvr>
                                      <p:tavLst>
                                        <p:tav tm="0" fmla="#ppt_w*sin(2.5*pi*$)">
                                          <p:val>
                                            <p:fltVal val="0"/>
                                          </p:val>
                                        </p:tav>
                                        <p:tav tm="100000">
                                          <p:val>
                                            <p:fltVal val="1"/>
                                          </p:val>
                                        </p:tav>
                                      </p:tavLst>
                                    </p:anim>
                                    <p:anim calcmode="lin" valueType="num">
                                      <p:cBhvr>
                                        <p:cTn id="15" dur="250" fill="hold"/>
                                        <p:tgtEl>
                                          <p:spTgt spid="2"/>
                                        </p:tgtEl>
                                        <p:attrNameLst>
                                          <p:attrName>ppt_h</p:attrName>
                                        </p:attrNameLst>
                                      </p:cBhvr>
                                      <p:tavLst>
                                        <p:tav tm="0">
                                          <p:val>
                                            <p:strVal val="#ppt_h"/>
                                          </p:val>
                                        </p:tav>
                                        <p:tav tm="100000">
                                          <p:val>
                                            <p:strVal val="#ppt_h"/>
                                          </p:val>
                                        </p:tav>
                                      </p:tavLst>
                                    </p:anim>
                                  </p:childTnLst>
                                </p:cTn>
                              </p:par>
                            </p:childTnLst>
                          </p:cTn>
                        </p:par>
                        <p:par>
                          <p:cTn id="16" fill="hold">
                            <p:stCondLst>
                              <p:cond delay="500"/>
                            </p:stCondLst>
                            <p:childTnLst>
                              <p:par>
                                <p:cTn id="17" presetID="22" presetClass="entr" presetSubtype="4"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down)">
                                      <p:cBhvr>
                                        <p:cTn id="19" dur="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024744" cy="648736"/>
          </a:xfrm>
        </p:spPr>
        <p:txBody>
          <a:bodyPr>
            <a:normAutofit/>
          </a:bodyPr>
          <a:lstStyle/>
          <a:p>
            <a:r>
              <a:rPr lang="en-US" sz="3400" b="1" dirty="0">
                <a:solidFill>
                  <a:srgbClr val="FF0000"/>
                </a:solidFill>
                <a:latin typeface="Times New Roman" pitchFamily="18" charset="0"/>
                <a:cs typeface="Times New Roman" pitchFamily="18" charset="0"/>
              </a:rPr>
              <a:t>Học cách cài và sử dụng phần </a:t>
            </a:r>
            <a:r>
              <a:rPr lang="en-US" sz="3400" b="1" dirty="0" smtClean="0">
                <a:solidFill>
                  <a:srgbClr val="FF0000"/>
                </a:solidFill>
                <a:latin typeface="Times New Roman" pitchFamily="18" charset="0"/>
                <a:cs typeface="Times New Roman" pitchFamily="18" charset="0"/>
              </a:rPr>
              <a:t>mềm</a:t>
            </a:r>
            <a:endParaRPr lang="en-US" sz="34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990600" y="1447800"/>
            <a:ext cx="6777317" cy="3736542"/>
          </a:xfrm>
        </p:spPr>
        <p:txBody>
          <a:bodyPr>
            <a:noAutofit/>
          </a:bodyPr>
          <a:lstStyle/>
          <a:p>
            <a:pPr marL="68580" indent="0">
              <a:buNone/>
            </a:pPr>
            <a:r>
              <a:rPr lang="en-US" dirty="0">
                <a:latin typeface="Times New Roman" pitchFamily="18" charset="0"/>
                <a:cs typeface="Times New Roman" pitchFamily="18" charset="0"/>
              </a:rPr>
              <a:t>C</a:t>
            </a:r>
            <a:r>
              <a:rPr lang="vi-VN" dirty="0" smtClean="0">
                <a:latin typeface="Times New Roman" pitchFamily="18" charset="0"/>
                <a:cs typeface="Times New Roman" pitchFamily="18" charset="0"/>
              </a:rPr>
              <a:t>ác </a:t>
            </a:r>
            <a:r>
              <a:rPr lang="vi-VN" dirty="0">
                <a:latin typeface="Times New Roman" pitchFamily="18" charset="0"/>
                <a:cs typeface="Times New Roman" pitchFamily="18" charset="0"/>
              </a:rPr>
              <a:t>bạn nên tìm hiểu về các</a:t>
            </a:r>
            <a:r>
              <a:rPr lang="vi-VN" dirty="0">
                <a:latin typeface="Times New Roman" pitchFamily="18" charset="0"/>
                <a:cs typeface="Times New Roman" pitchFamily="18" charset="0"/>
                <a:hlinkClick r:id="rId3"/>
              </a:rPr>
              <a:t> phần mềm tiện ích hệ thống </a:t>
            </a:r>
            <a:r>
              <a:rPr lang="vi-VN" dirty="0">
                <a:latin typeface="Times New Roman" pitchFamily="18" charset="0"/>
                <a:cs typeface="Times New Roman" pitchFamily="18" charset="0"/>
              </a:rPr>
              <a:t>mà có thể giúp ích cho bạn trong suốt quá trình sử dụng máy tính. Cài đặt phần mềm thật sự không quá khó như các bạn nghĩ, nhưng hãy biết cách chắt lọc để tốt hơn. Bạn nên đọc kỹ thông tin, hướng dẫn cài đặt và cách sử dụng trước khi tải về một phần mềm. Hiện nay rất nhiều bạn trẻ khi bắt đầu sử dụng máy tính thường nói “Có biết gì đâu mà cài” hoặc “Có biết dùng đâu mà cài”. Dĩ nhiên, nếu không học làm sao biết được phải không nào</a:t>
            </a:r>
            <a:r>
              <a:rPr lang="vi-V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68580" indent="0">
              <a:buNone/>
            </a:pPr>
            <a:endParaRPr lang="en-US" dirty="0">
              <a:latin typeface="Times New Roman" pitchFamily="18" charset="0"/>
              <a:cs typeface="Times New Roman" pitchFamily="18"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5600" y="5184342"/>
            <a:ext cx="2819400" cy="1196975"/>
          </a:xfrm>
          <a:prstGeom prst="rect">
            <a:avLst/>
          </a:prstGeom>
        </p:spPr>
      </p:pic>
    </p:spTree>
    <p:extLst>
      <p:ext uri="{BB962C8B-B14F-4D97-AF65-F5344CB8AC3E}">
        <p14:creationId xmlns:p14="http://schemas.microsoft.com/office/powerpoint/2010/main" val="3167765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 fill="hold"/>
                                        <p:tgtEl>
                                          <p:spTgt spid="2"/>
                                        </p:tgtEl>
                                        <p:attrNameLst>
                                          <p:attrName>ppt_w</p:attrName>
                                        </p:attrNameLst>
                                      </p:cBhvr>
                                      <p:tavLst>
                                        <p:tav tm="0">
                                          <p:val>
                                            <p:fltVal val="0"/>
                                          </p:val>
                                        </p:tav>
                                        <p:tav tm="100000">
                                          <p:val>
                                            <p:strVal val="#ppt_w"/>
                                          </p:val>
                                        </p:tav>
                                      </p:tavLst>
                                    </p:anim>
                                    <p:anim calcmode="lin" valueType="num">
                                      <p:cBhvr>
                                        <p:cTn id="8" dur="250" fill="hold"/>
                                        <p:tgtEl>
                                          <p:spTgt spid="2"/>
                                        </p:tgtEl>
                                        <p:attrNameLst>
                                          <p:attrName>ppt_h</p:attrName>
                                        </p:attrNameLst>
                                      </p:cBhvr>
                                      <p:tavLst>
                                        <p:tav tm="0">
                                          <p:val>
                                            <p:fltVal val="0"/>
                                          </p:val>
                                        </p:tav>
                                        <p:tav tm="100000">
                                          <p:val>
                                            <p:strVal val="#ppt_h"/>
                                          </p:val>
                                        </p:tav>
                                      </p:tavLst>
                                    </p:anim>
                                    <p:animEffect transition="in" filter="fade">
                                      <p:cBhvr>
                                        <p:cTn id="9" dur="25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par>
                          <p:cTn id="15" fill="hold">
                            <p:stCondLst>
                              <p:cond delay="2000"/>
                            </p:stCondLst>
                            <p:childTnLst>
                              <p:par>
                                <p:cTn id="16" presetID="53" presetClass="entr" presetSubtype="1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250" fill="hold"/>
                                        <p:tgtEl>
                                          <p:spTgt spid="4"/>
                                        </p:tgtEl>
                                        <p:attrNameLst>
                                          <p:attrName>ppt_w</p:attrName>
                                        </p:attrNameLst>
                                      </p:cBhvr>
                                      <p:tavLst>
                                        <p:tav tm="0">
                                          <p:val>
                                            <p:fltVal val="0"/>
                                          </p:val>
                                        </p:tav>
                                        <p:tav tm="100000">
                                          <p:val>
                                            <p:strVal val="#ppt_w"/>
                                          </p:val>
                                        </p:tav>
                                      </p:tavLst>
                                    </p:anim>
                                    <p:anim calcmode="lin" valueType="num">
                                      <p:cBhvr>
                                        <p:cTn id="19" dur="250" fill="hold"/>
                                        <p:tgtEl>
                                          <p:spTgt spid="4"/>
                                        </p:tgtEl>
                                        <p:attrNameLst>
                                          <p:attrName>ppt_h</p:attrName>
                                        </p:attrNameLst>
                                      </p:cBhvr>
                                      <p:tavLst>
                                        <p:tav tm="0">
                                          <p:val>
                                            <p:fltVal val="0"/>
                                          </p:val>
                                        </p:tav>
                                        <p:tav tm="100000">
                                          <p:val>
                                            <p:strVal val="#ppt_h"/>
                                          </p:val>
                                        </p:tav>
                                      </p:tavLst>
                                    </p:anim>
                                    <p:animEffect transition="in" filter="fade">
                                      <p:cBhvr>
                                        <p:cTn id="20"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en-US" b="1" dirty="0">
                <a:solidFill>
                  <a:srgbClr val="FF0000"/>
                </a:solidFill>
                <a:latin typeface="Times New Roman" pitchFamily="18" charset="0"/>
                <a:cs typeface="Times New Roman" pitchFamily="18" charset="0"/>
              </a:rPr>
              <a:t>Làm quen với thủ thuật máy </a:t>
            </a:r>
            <a:r>
              <a:rPr lang="en-US" b="1" dirty="0" smtClean="0">
                <a:solidFill>
                  <a:srgbClr val="FF0000"/>
                </a:solidFill>
                <a:latin typeface="Times New Roman" pitchFamily="18" charset="0"/>
                <a:cs typeface="Times New Roman" pitchFamily="18" charset="0"/>
              </a:rPr>
              <a:t>tính</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066800" y="1600200"/>
            <a:ext cx="6777317" cy="3733800"/>
          </a:xfrm>
        </p:spPr>
        <p:txBody>
          <a:bodyPr>
            <a:noAutofit/>
          </a:bodyPr>
          <a:lstStyle/>
          <a:p>
            <a:pPr marL="68580" indent="0">
              <a:buNone/>
            </a:pPr>
            <a:r>
              <a:rPr lang="vi-VN" dirty="0">
                <a:solidFill>
                  <a:srgbClr val="0000FF"/>
                </a:solidFill>
                <a:latin typeface="Times New Roman" pitchFamily="18" charset="0"/>
                <a:cs typeface="Times New Roman" pitchFamily="18" charset="0"/>
              </a:rPr>
              <a:t>Trong khi bạn học và thực hành, 6 vấn đề nêu trên sẽ khiến bạn gặp không ít vấn đề và rắc rối. Tuy nhiên, giải pháp để giải quyết chúng là hãy tìm kiếm các mẹo và thủ thuật máy tính hay trên Internet để giải quyết công việc. Thông qua quá trình này, bạn sẽ tích lũy thêm nhiều điều mới và có thể nâng cao khả năng máy tính của bạn lên một tầm mới. Nếu bạn đã tìm hiểu được đến đây thì Edu2Review tin chắc rằng bạn đã đủ tự tin cũng như kỹ năng để có thể giúp đỡ được người khác rồi đấy.</a:t>
            </a:r>
            <a:endParaRPr lang="en-US"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86979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50"/>
                                        <p:tgtEl>
                                          <p:spTgt spid="2"/>
                                        </p:tgtEl>
                                      </p:cBhvr>
                                    </p:animEffect>
                                  </p:childTnLst>
                                </p:cTn>
                              </p:par>
                            </p:childTnLst>
                          </p:cTn>
                        </p:par>
                        <p:par>
                          <p:cTn id="8" fill="hold">
                            <p:stCondLst>
                              <p:cond delay="250"/>
                            </p:stCondLst>
                            <p:childTnLst>
                              <p:par>
                                <p:cTn id="9" presetID="45"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50"/>
                                        <p:tgtEl>
                                          <p:spTgt spid="3">
                                            <p:txEl>
                                              <p:pRg st="0" end="0"/>
                                            </p:txEl>
                                          </p:spTgt>
                                        </p:tgtEl>
                                      </p:cBhvr>
                                    </p:animEffect>
                                    <p:anim calcmode="lin" valueType="num">
                                      <p:cBhvr>
                                        <p:cTn id="12" dur="25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3" dur="25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0" y="2087433"/>
            <a:ext cx="7772400" cy="1754326"/>
          </a:xfrm>
          <a:prstGeom prst="rect">
            <a:avLst/>
          </a:prstGeom>
          <a:noFill/>
        </p:spPr>
        <p:txBody>
          <a:bodyPr wrap="square" lIns="91440" tIns="45720" rIns="91440" bIns="45720">
            <a:spAutoFit/>
          </a:bodyPr>
          <a:lstStyle/>
          <a:p>
            <a:pPr algn="ctr"/>
            <a:r>
              <a:rPr lang="en-US" sz="5400" b="1" cap="none" spc="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rPr>
              <a:t>CHÚC CÁC BẠN THÀNH CÔNG</a:t>
            </a:r>
            <a:endParaRPr lang="en-US" sz="5400" b="1" cap="none" spc="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942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50"/>
                                        <p:tgtEl>
                                          <p:spTgt spid="7"/>
                                        </p:tgtEl>
                                      </p:cBhvr>
                                    </p:animEffect>
                                    <p:anim calcmode="lin" valueType="num">
                                      <p:cBhvr>
                                        <p:cTn id="8" dur="250" fill="hold"/>
                                        <p:tgtEl>
                                          <p:spTgt spid="7"/>
                                        </p:tgtEl>
                                        <p:attrNameLst>
                                          <p:attrName>ppt_w</p:attrName>
                                        </p:attrNameLst>
                                      </p:cBhvr>
                                      <p:tavLst>
                                        <p:tav tm="0" fmla="#ppt_w*sin(2.5*pi*$)">
                                          <p:val>
                                            <p:fltVal val="0"/>
                                          </p:val>
                                        </p:tav>
                                        <p:tav tm="100000">
                                          <p:val>
                                            <p:fltVal val="1"/>
                                          </p:val>
                                        </p:tav>
                                      </p:tavLst>
                                    </p:anim>
                                    <p:anim calcmode="lin" valueType="num">
                                      <p:cBhvr>
                                        <p:cTn id="9" dur="25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88</TotalTime>
  <Words>513</Words>
  <Application>Microsoft Office PowerPoint</Application>
  <PresentationFormat>On-screen Show (4:3)</PresentationFormat>
  <Paragraphs>26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Austin</vt:lpstr>
      <vt:lpstr>PowerPoint Presentation</vt:lpstr>
      <vt:lpstr>     Tập gõ phím thành thạo</vt:lpstr>
      <vt:lpstr> Sử dụng trình duyệt để vào web </vt:lpstr>
      <vt:lpstr>Học sử dụng Word và Excel</vt:lpstr>
      <vt:lpstr>  Nhớ các phím tắt</vt:lpstr>
      <vt:lpstr>Đăng ký và sử dụng email</vt:lpstr>
      <vt:lpstr>Học cách cài và sử dụng phần mềm</vt:lpstr>
      <vt:lpstr>Làm quen với thủ thuật máy tính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Home</cp:lastModifiedBy>
  <cp:revision>24</cp:revision>
  <dcterms:created xsi:type="dcterms:W3CDTF">2018-11-28T08:09:49Z</dcterms:created>
  <dcterms:modified xsi:type="dcterms:W3CDTF">2018-11-28T14:32:07Z</dcterms:modified>
</cp:coreProperties>
</file>